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60" r:id="rId5"/>
    <p:sldId id="262" r:id="rId6"/>
    <p:sldId id="264" r:id="rId7"/>
    <p:sldId id="265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25" userDrawn="1">
          <p15:clr>
            <a:srgbClr val="A4A3A4"/>
          </p15:clr>
        </p15:guide>
        <p15:guide id="1" orient="horz" pos="2150" userDrawn="1">
          <p15:clr>
            <a:srgbClr val="A4A3A4"/>
          </p15:clr>
        </p15:guide>
        <p15:guide id="2" orient="horz" pos="907" userDrawn="1">
          <p15:clr>
            <a:srgbClr val="A4A3A4"/>
          </p15:clr>
        </p15:guide>
        <p15:guide id="3" orient="horz" pos="3988" userDrawn="1">
          <p15:clr>
            <a:srgbClr val="A4A3A4"/>
          </p15:clr>
        </p15:guide>
        <p15:guide id="4" pos="209" userDrawn="1">
          <p15:clr>
            <a:srgbClr val="A4A3A4"/>
          </p15:clr>
        </p15:guide>
        <p15:guide id="5" pos="7445" userDrawn="1">
          <p15:clr>
            <a:srgbClr val="A4A3A4"/>
          </p15:clr>
        </p15:guide>
        <p15:guide id="6" orient="horz" pos="11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1" autoAdjust="0"/>
    <p:restoredTop sz="94660"/>
  </p:normalViewPr>
  <p:slideViewPr>
    <p:cSldViewPr snapToGrid="0" snapToObjects="1" showGuides="1">
      <p:cViewPr varScale="1">
        <p:scale>
          <a:sx n="109" d="100"/>
          <a:sy n="109" d="100"/>
        </p:scale>
        <p:origin x="414" y="108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2023-11-17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2023-11-17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/>
              <a:t>NPC(세영) 컨텐츠 기획서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19535" cy="1073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/>
              <a:t>문서 개요</a:t>
            </a:r>
          </a:p>
        </p:txBody>
      </p:sp>
      <p:graphicFrame>
        <p:nvGraphicFramePr>
          <p:cNvPr id="3" name="표 1"/>
          <p:cNvGraphicFramePr>
            <a:graphicFrameLocks noGrp="1"/>
          </p:cNvGraphicFramePr>
          <p:nvPr/>
        </p:nvGraphicFramePr>
        <p:xfrm>
          <a:off x="822960" y="1443990"/>
          <a:ext cx="10546080" cy="1719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7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04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indent="0" hangingPunct="1"/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해</a:t>
                      </a:r>
                      <a:r>
                        <a:rPr lang="ko-KR"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당 문서는 게임 ‘방량엽사전’에서 등장하는 NPC(세영)의 컨셉, 정책, 캐릭터 설정을 정리한 문서다.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58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 이유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npc(세영)에 컨셉, 규칙, 설정을 정리하기 위해.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958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 목적 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본 문서를 읽는 사람에게 내용을 확실히 전하기 위해.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958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 목표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캐릭터의 개발 방향성을 확실시 하는 것.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2</a:t>
            </a:fld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19535" cy="1073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컨셉 정립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3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5" name="표 3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120274"/>
              </p:ext>
            </p:extLst>
          </p:nvPr>
        </p:nvGraphicFramePr>
        <p:xfrm>
          <a:off x="1153160" y="1448802"/>
          <a:ext cx="7963535" cy="2517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63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81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sz="1600" b="1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디자</a:t>
                      </a:r>
                      <a:r>
                        <a:rPr lang="ko-KR" sz="16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인 컨셉</a:t>
                      </a:r>
                      <a:endParaRPr lang="ko-KR" altLang="en-US" sz="1600" b="1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950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등장 캐릭터는 대부분 동양인 계열 캐릭터이다.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옷의 디자인은 한국과 중국의 동양풍 스타일을 섞어서 사용한다.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대부분의 캐릭터는 한국 계열 옷을 입는다.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무림 계열 캐릭터는 한국 계열의 옷을 중심으로 중국 계열 옷을 입는다.</a:t>
                      </a:r>
                      <a:endParaRPr lang="en-US" altLang="ko-KR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7950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본래 무림은 대륙 중심 제국(중국풍)에서 활동 했으나 어떠한 사건을 계기로 본래 중심 인원들이 대부분 죽고 잔존 세력들이 동쪽 작은 나라(</a:t>
                      </a:r>
                      <a:r>
                        <a:rPr lang="ko-KR" altLang="en-US"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한국풍</a:t>
                      </a: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)로 도망쳐 왔다. 그렇기에 대부분의 사람들은 동쪽 나라의 옷을 입고 무림 소속 캐릭터들은 동쪽 나라의 옷 위에 제국의 갑옷을 입는다.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6" name="그림 2" descr="C:/Users/yhgki/AppData/Roaming/PolarisOffice/ETemp/18268_6599416/fImage1006164741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372"/>
          <a:stretch>
            <a:fillRect/>
          </a:stretch>
        </p:blipFill>
        <p:spPr>
          <a:xfrm>
            <a:off x="9194165" y="1448803"/>
            <a:ext cx="2214245" cy="4864368"/>
          </a:xfrm>
          <a:prstGeom prst="rect">
            <a:avLst/>
          </a:prstGeom>
          <a:noFill/>
        </p:spPr>
      </p:pic>
      <p:pic>
        <p:nvPicPr>
          <p:cNvPr id="7" name="그림 3" descr="C:/Users/yhgki/AppData/Roaming/PolarisOffice/ETemp/18268_6599416/fImage457492488467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7090" y="4150995"/>
            <a:ext cx="2219960" cy="2153920"/>
          </a:xfrm>
          <a:prstGeom prst="rect">
            <a:avLst/>
          </a:prstGeom>
          <a:noFill/>
        </p:spPr>
      </p:pic>
      <p:pic>
        <p:nvPicPr>
          <p:cNvPr id="8" name="그림 4" descr="C:/Users/yhgki/AppData/Roaming/PolarisOffice/ETemp/18268_6599416/fImage1560267496334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8" r="16055"/>
          <a:stretch>
            <a:fillRect/>
          </a:stretch>
        </p:blipFill>
        <p:spPr>
          <a:xfrm>
            <a:off x="1175385" y="4124960"/>
            <a:ext cx="3236595" cy="2161540"/>
          </a:xfrm>
          <a:prstGeom prst="rect">
            <a:avLst/>
          </a:prstGeom>
          <a:noFill/>
        </p:spPr>
      </p:pic>
      <p:pic>
        <p:nvPicPr>
          <p:cNvPr id="9" name="그림 5" descr="C:/Users/yhgki/AppData/Roaming/PolarisOffice/ETemp/18268_6599416/fImage274532506500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5" r="31046"/>
          <a:stretch>
            <a:fillRect/>
          </a:stretch>
        </p:blipFill>
        <p:spPr>
          <a:xfrm>
            <a:off x="7049135" y="4150995"/>
            <a:ext cx="2067560" cy="21621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20170" cy="107378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정책 정립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4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335915" y="1454150"/>
          <a:ext cx="477139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160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규칙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차원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3D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그래픽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실사에 가까운 그래픽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그림체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실사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폴리곤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하이 폴리곤(약 18000 폴리곤)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타입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파츠형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등신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성인7등신,청소년6등신,유아5등신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1" name="그룹 174"/>
          <p:cNvGrpSpPr/>
          <p:nvPr/>
        </p:nvGrpSpPr>
        <p:grpSpPr>
          <a:xfrm>
            <a:off x="1475740" y="4113530"/>
            <a:ext cx="3383280" cy="2240915"/>
            <a:chOff x="1475740" y="4113530"/>
            <a:chExt cx="3383280" cy="2240915"/>
          </a:xfrm>
        </p:grpSpPr>
        <p:sp>
          <p:nvSpPr>
            <p:cNvPr id="10" name="도형 18"/>
            <p:cNvSpPr>
              <a:spLocks/>
            </p:cNvSpPr>
            <p:nvPr/>
          </p:nvSpPr>
          <p:spPr>
            <a:xfrm>
              <a:off x="1477645" y="4113530"/>
              <a:ext cx="3381375" cy="2236470"/>
            </a:xfrm>
            <a:prstGeom prst="rect">
              <a:avLst/>
            </a:prstGeom>
            <a:solidFill>
              <a:srgbClr val="1E2123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pic>
          <p:nvPicPr>
            <p:cNvPr id="8" name="그림 8" descr="C:/Users/yhgki/AppData/Roaming/PolarisOffice/ETemp/18268_6599416/fImage10838741179169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297" t="7113" r="37396" b="12146"/>
            <a:stretch>
              <a:fillRect/>
            </a:stretch>
          </p:blipFill>
          <p:spPr>
            <a:xfrm>
              <a:off x="4053205" y="4771390"/>
              <a:ext cx="800100" cy="1582420"/>
            </a:xfrm>
            <a:prstGeom prst="rect">
              <a:avLst/>
            </a:prstGeom>
            <a:noFill/>
          </p:spPr>
        </p:pic>
        <p:pic>
          <p:nvPicPr>
            <p:cNvPr id="6" name="그림 6" descr="C:/Users/yhgki/AppData/Roaming/PolarisOffice/ETemp/18268_6599416/fImage12435911155724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829" t="4825" r="42476" b="9608"/>
            <a:stretch>
              <a:fillRect/>
            </a:stretch>
          </p:blipFill>
          <p:spPr>
            <a:xfrm>
              <a:off x="3288665" y="4449445"/>
              <a:ext cx="762000" cy="1903730"/>
            </a:xfrm>
            <a:prstGeom prst="rect">
              <a:avLst/>
            </a:prstGeom>
            <a:noFill/>
          </p:spPr>
        </p:pic>
        <p:pic>
          <p:nvPicPr>
            <p:cNvPr id="7" name="그림 7" descr="C:/Users/yhgki/AppData/Roaming/PolarisOffice/ETemp/18268_6599416/fImage13179031161478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09" t="1753" r="37552" b="2237"/>
            <a:stretch>
              <a:fillRect/>
            </a:stretch>
          </p:blipFill>
          <p:spPr>
            <a:xfrm>
              <a:off x="1475740" y="4215765"/>
              <a:ext cx="969010" cy="2138680"/>
            </a:xfrm>
            <a:prstGeom prst="rect">
              <a:avLst/>
            </a:prstGeom>
            <a:noFill/>
          </p:spPr>
        </p:pic>
        <p:pic>
          <p:nvPicPr>
            <p:cNvPr id="9" name="그림 9" descr="C:/Users/yhgki/AppData/Roaming/PolarisOffice/ETemp/18268_6599416/fImage11242381189358.png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537" t="2214" r="40736" b="4798"/>
            <a:stretch>
              <a:fillRect/>
            </a:stretch>
          </p:blipFill>
          <p:spPr>
            <a:xfrm>
              <a:off x="2444115" y="4283710"/>
              <a:ext cx="847090" cy="2070100"/>
            </a:xfrm>
            <a:prstGeom prst="rect">
              <a:avLst/>
            </a:prstGeom>
            <a:noFill/>
          </p:spPr>
        </p:pic>
      </p:grpSp>
      <p:grpSp>
        <p:nvGrpSpPr>
          <p:cNvPr id="26" name="그룹 237"/>
          <p:cNvGrpSpPr/>
          <p:nvPr/>
        </p:nvGrpSpPr>
        <p:grpSpPr>
          <a:xfrm>
            <a:off x="9021445" y="1450975"/>
            <a:ext cx="2842260" cy="4904740"/>
            <a:chOff x="9021445" y="1450975"/>
            <a:chExt cx="2842260" cy="4904740"/>
          </a:xfrm>
        </p:grpSpPr>
        <p:pic>
          <p:nvPicPr>
            <p:cNvPr id="12" name="그림 193" descr="C:/Users/yhgki/AppData/Roaming/PolarisOffice/ETemp/18268_6599416/fImage2297401496962.jpeg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722" r="63640"/>
            <a:stretch>
              <a:fillRect/>
            </a:stretch>
          </p:blipFill>
          <p:spPr>
            <a:xfrm>
              <a:off x="9021445" y="1450975"/>
              <a:ext cx="2842260" cy="4900295"/>
            </a:xfrm>
            <a:prstGeom prst="rect">
              <a:avLst/>
            </a:prstGeom>
            <a:noFill/>
          </p:spPr>
        </p:pic>
        <p:sp>
          <p:nvSpPr>
            <p:cNvPr id="13" name="도형 196"/>
            <p:cNvSpPr>
              <a:spLocks/>
            </p:cNvSpPr>
            <p:nvPr/>
          </p:nvSpPr>
          <p:spPr>
            <a:xfrm>
              <a:off x="10911840" y="5783580"/>
              <a:ext cx="476885" cy="572135"/>
            </a:xfrm>
            <a:custGeom>
              <a:avLst/>
              <a:gdLst>
                <a:gd name="TX0" fmla="*/ 68 w 751"/>
                <a:gd name="TY0" fmla="*/ 0 h 901"/>
                <a:gd name="TX1" fmla="*/ 654 w 751"/>
                <a:gd name="TY1" fmla="*/ 68 h 901"/>
                <a:gd name="TX2" fmla="*/ 750 w 751"/>
                <a:gd name="TY2" fmla="*/ 750 h 901"/>
                <a:gd name="TX3" fmla="*/ 381 w 751"/>
                <a:gd name="TY3" fmla="*/ 900 h 901"/>
                <a:gd name="TX4" fmla="*/ 0 w 751"/>
                <a:gd name="TY4" fmla="*/ 709 h 901"/>
                <a:gd name="TX5" fmla="*/ 109 w 751"/>
                <a:gd name="TY5" fmla="*/ 13 h 9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751" h="901">
                  <a:moveTo>
                    <a:pt x="68" y="0"/>
                  </a:moveTo>
                  <a:lnTo>
                    <a:pt x="654" y="68"/>
                  </a:lnTo>
                  <a:lnTo>
                    <a:pt x="750" y="750"/>
                  </a:lnTo>
                  <a:lnTo>
                    <a:pt x="381" y="900"/>
                  </a:lnTo>
                  <a:lnTo>
                    <a:pt x="0" y="709"/>
                  </a:lnTo>
                  <a:lnTo>
                    <a:pt x="109" y="13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5" name="도형 198"/>
            <p:cNvSpPr>
              <a:spLocks/>
            </p:cNvSpPr>
            <p:nvPr/>
          </p:nvSpPr>
          <p:spPr>
            <a:xfrm>
              <a:off x="10439400" y="3461385"/>
              <a:ext cx="876300" cy="2316480"/>
            </a:xfrm>
            <a:custGeom>
              <a:avLst/>
              <a:gdLst>
                <a:gd name="TX0" fmla="*/ 854 w 1380"/>
                <a:gd name="TY0" fmla="*/ 3722 h 3798"/>
                <a:gd name="TX1" fmla="*/ 1379 w 1380"/>
                <a:gd name="TY1" fmla="*/ 3797 h 3798"/>
                <a:gd name="TX2" fmla="*/ 1341 w 1380"/>
                <a:gd name="TY2" fmla="*/ 2344 h 3798"/>
                <a:gd name="TX3" fmla="*/ 985 w 1380"/>
                <a:gd name="TY3" fmla="*/ 1856 h 3798"/>
                <a:gd name="TX4" fmla="*/ 807 w 1380"/>
                <a:gd name="TY4" fmla="*/ 431 h 3798"/>
                <a:gd name="TX5" fmla="*/ 488 w 1380"/>
                <a:gd name="TY5" fmla="*/ 0 h 3798"/>
                <a:gd name="TX6" fmla="*/ 0 w 1380"/>
                <a:gd name="TY6" fmla="*/ 19 h 3798"/>
                <a:gd name="TX7" fmla="*/ 57 w 1380"/>
                <a:gd name="TY7" fmla="*/ 1003 h 3798"/>
                <a:gd name="TX8" fmla="*/ 300 w 1380"/>
                <a:gd name="TY8" fmla="*/ 1865 h 3798"/>
                <a:gd name="TX9" fmla="*/ 591 w 1380"/>
                <a:gd name="TY9" fmla="*/ 2803 h 3798"/>
                <a:gd name="TX10" fmla="*/ 854 w 1380"/>
                <a:gd name="TY10" fmla="*/ 3722 h 3798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380" h="3798">
                  <a:moveTo>
                    <a:pt x="854" y="3722"/>
                  </a:moveTo>
                  <a:lnTo>
                    <a:pt x="1379" y="3797"/>
                  </a:lnTo>
                  <a:lnTo>
                    <a:pt x="1341" y="2344"/>
                  </a:lnTo>
                  <a:lnTo>
                    <a:pt x="985" y="1856"/>
                  </a:lnTo>
                  <a:lnTo>
                    <a:pt x="807" y="431"/>
                  </a:lnTo>
                  <a:lnTo>
                    <a:pt x="488" y="0"/>
                  </a:lnTo>
                  <a:lnTo>
                    <a:pt x="0" y="19"/>
                  </a:lnTo>
                  <a:lnTo>
                    <a:pt x="57" y="1003"/>
                  </a:lnTo>
                  <a:lnTo>
                    <a:pt x="300" y="1865"/>
                  </a:lnTo>
                  <a:lnTo>
                    <a:pt x="591" y="2803"/>
                  </a:lnTo>
                  <a:lnTo>
                    <a:pt x="854" y="3722"/>
                  </a:lnTo>
                  <a:close/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7" name="도형 207"/>
            <p:cNvSpPr>
              <a:spLocks/>
            </p:cNvSpPr>
            <p:nvPr/>
          </p:nvSpPr>
          <p:spPr>
            <a:xfrm>
              <a:off x="10111740" y="2330450"/>
              <a:ext cx="721360" cy="715010"/>
            </a:xfrm>
            <a:custGeom>
              <a:avLst/>
              <a:gdLst>
                <a:gd name="TX0" fmla="*/ 122 w 1136"/>
                <a:gd name="TY0" fmla="*/ 1087 h 1126"/>
                <a:gd name="TX1" fmla="*/ 844 w 1136"/>
                <a:gd name="TY1" fmla="*/ 1125 h 1126"/>
                <a:gd name="TX2" fmla="*/ 975 w 1136"/>
                <a:gd name="TY2" fmla="*/ 731 h 1126"/>
                <a:gd name="TX3" fmla="*/ 910 w 1136"/>
                <a:gd name="TY3" fmla="*/ 497 h 1126"/>
                <a:gd name="TX4" fmla="*/ 1135 w 1136"/>
                <a:gd name="TY4" fmla="*/ 84 h 1126"/>
                <a:gd name="TX5" fmla="*/ 844 w 1136"/>
                <a:gd name="TY5" fmla="*/ 0 h 1126"/>
                <a:gd name="TX6" fmla="*/ 572 w 1136"/>
                <a:gd name="TY6" fmla="*/ 84 h 1126"/>
                <a:gd name="TX7" fmla="*/ 310 w 1136"/>
                <a:gd name="TY7" fmla="*/ 28 h 1126"/>
                <a:gd name="TX8" fmla="*/ 0 w 1136"/>
                <a:gd name="TY8" fmla="*/ 356 h 1126"/>
                <a:gd name="TX9" fmla="*/ 0 w 1136"/>
                <a:gd name="TY9" fmla="*/ 787 h 1126"/>
                <a:gd name="TX10" fmla="*/ 132 w 1136"/>
                <a:gd name="TY10" fmla="*/ 1097 h 1126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136" h="1126">
                  <a:moveTo>
                    <a:pt x="122" y="1087"/>
                  </a:moveTo>
                  <a:lnTo>
                    <a:pt x="844" y="1125"/>
                  </a:lnTo>
                  <a:lnTo>
                    <a:pt x="975" y="731"/>
                  </a:lnTo>
                  <a:lnTo>
                    <a:pt x="910" y="497"/>
                  </a:lnTo>
                  <a:lnTo>
                    <a:pt x="1135" y="84"/>
                  </a:lnTo>
                  <a:lnTo>
                    <a:pt x="844" y="0"/>
                  </a:lnTo>
                  <a:lnTo>
                    <a:pt x="572" y="84"/>
                  </a:lnTo>
                  <a:lnTo>
                    <a:pt x="310" y="28"/>
                  </a:lnTo>
                  <a:lnTo>
                    <a:pt x="0" y="356"/>
                  </a:lnTo>
                  <a:lnTo>
                    <a:pt x="0" y="787"/>
                  </a:lnTo>
                  <a:lnTo>
                    <a:pt x="132" y="1097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8" name="도형 213"/>
            <p:cNvSpPr>
              <a:spLocks/>
            </p:cNvSpPr>
            <p:nvPr/>
          </p:nvSpPr>
          <p:spPr>
            <a:xfrm>
              <a:off x="10100310" y="3068320"/>
              <a:ext cx="643255" cy="363855"/>
            </a:xfrm>
            <a:custGeom>
              <a:avLst/>
              <a:gdLst>
                <a:gd name="TX0" fmla="*/ 0 w 1013"/>
                <a:gd name="TY0" fmla="*/ 404 h 573"/>
                <a:gd name="TX1" fmla="*/ 487 w 1013"/>
                <a:gd name="TY1" fmla="*/ 572 h 573"/>
                <a:gd name="TX2" fmla="*/ 993 w 1013"/>
                <a:gd name="TY2" fmla="*/ 525 h 573"/>
                <a:gd name="TX3" fmla="*/ 1012 w 1013"/>
                <a:gd name="TY3" fmla="*/ 216 h 573"/>
                <a:gd name="TX4" fmla="*/ 872 w 1013"/>
                <a:gd name="TY4" fmla="*/ 19 h 573"/>
                <a:gd name="TX5" fmla="*/ 140 w 1013"/>
                <a:gd name="TY5" fmla="*/ 0 h 573"/>
                <a:gd name="TX6" fmla="*/ 37 w 1013"/>
                <a:gd name="TY6" fmla="*/ 122 h 573"/>
                <a:gd name="TX7" fmla="*/ 37 w 1013"/>
                <a:gd name="TY7" fmla="*/ 404 h 57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013" h="573">
                  <a:moveTo>
                    <a:pt x="0" y="404"/>
                  </a:moveTo>
                  <a:lnTo>
                    <a:pt x="487" y="572"/>
                  </a:lnTo>
                  <a:lnTo>
                    <a:pt x="993" y="525"/>
                  </a:lnTo>
                  <a:lnTo>
                    <a:pt x="1012" y="216"/>
                  </a:lnTo>
                  <a:lnTo>
                    <a:pt x="872" y="19"/>
                  </a:lnTo>
                  <a:lnTo>
                    <a:pt x="140" y="0"/>
                  </a:lnTo>
                  <a:lnTo>
                    <a:pt x="37" y="122"/>
                  </a:lnTo>
                  <a:lnTo>
                    <a:pt x="37" y="404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9" name="도형 216"/>
            <p:cNvSpPr>
              <a:spLocks/>
            </p:cNvSpPr>
            <p:nvPr/>
          </p:nvSpPr>
          <p:spPr>
            <a:xfrm>
              <a:off x="9992995" y="3401695"/>
              <a:ext cx="566420" cy="2340610"/>
            </a:xfrm>
            <a:custGeom>
              <a:avLst/>
              <a:gdLst>
                <a:gd name="TX0" fmla="*/ 178 w 892"/>
                <a:gd name="TY0" fmla="*/ 0 h 3686"/>
                <a:gd name="TX1" fmla="*/ 581 w 892"/>
                <a:gd name="TY1" fmla="*/ 150 h 3686"/>
                <a:gd name="TX2" fmla="*/ 722 w 892"/>
                <a:gd name="TY2" fmla="*/ 1097 h 3686"/>
                <a:gd name="TX3" fmla="*/ 741 w 892"/>
                <a:gd name="TY3" fmla="*/ 1932 h 3686"/>
                <a:gd name="TX4" fmla="*/ 891 w 892"/>
                <a:gd name="TY4" fmla="*/ 2475 h 3686"/>
                <a:gd name="TX5" fmla="*/ 778 w 892"/>
                <a:gd name="TY5" fmla="*/ 3685 h 3686"/>
                <a:gd name="TX6" fmla="*/ 309 w 892"/>
                <a:gd name="TY6" fmla="*/ 3629 h 3686"/>
                <a:gd name="TX7" fmla="*/ 225 w 892"/>
                <a:gd name="TY7" fmla="*/ 1857 h 3686"/>
                <a:gd name="TX8" fmla="*/ 0 w 892"/>
                <a:gd name="TY8" fmla="*/ 225 h 3686"/>
                <a:gd name="TX9" fmla="*/ 206 w 892"/>
                <a:gd name="TY9" fmla="*/ 19 h 3686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892" h="3686">
                  <a:moveTo>
                    <a:pt x="178" y="0"/>
                  </a:moveTo>
                  <a:lnTo>
                    <a:pt x="581" y="150"/>
                  </a:lnTo>
                  <a:lnTo>
                    <a:pt x="722" y="1097"/>
                  </a:lnTo>
                  <a:lnTo>
                    <a:pt x="741" y="1932"/>
                  </a:lnTo>
                  <a:lnTo>
                    <a:pt x="891" y="2475"/>
                  </a:lnTo>
                  <a:lnTo>
                    <a:pt x="778" y="3685"/>
                  </a:lnTo>
                  <a:lnTo>
                    <a:pt x="309" y="3629"/>
                  </a:lnTo>
                  <a:lnTo>
                    <a:pt x="225" y="1857"/>
                  </a:lnTo>
                  <a:lnTo>
                    <a:pt x="0" y="225"/>
                  </a:lnTo>
                  <a:lnTo>
                    <a:pt x="206" y="19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0" name="도형 219"/>
            <p:cNvSpPr>
              <a:spLocks/>
            </p:cNvSpPr>
            <p:nvPr/>
          </p:nvSpPr>
          <p:spPr>
            <a:xfrm>
              <a:off x="10742930" y="2431415"/>
              <a:ext cx="506730" cy="1215390"/>
            </a:xfrm>
            <a:custGeom>
              <a:avLst/>
              <a:gdLst>
                <a:gd name="TX0" fmla="*/ 188 w 798"/>
                <a:gd name="TY0" fmla="*/ 0 h 1914"/>
                <a:gd name="TX1" fmla="*/ 0 w 798"/>
                <a:gd name="TY1" fmla="*/ 338 h 1914"/>
                <a:gd name="TX2" fmla="*/ 131 w 798"/>
                <a:gd name="TY2" fmla="*/ 919 h 1914"/>
                <a:gd name="TX3" fmla="*/ 385 w 798"/>
                <a:gd name="TY3" fmla="*/ 1913 h 1914"/>
                <a:gd name="TX4" fmla="*/ 797 w 798"/>
                <a:gd name="TY4" fmla="*/ 1763 h 1914"/>
                <a:gd name="TX5" fmla="*/ 516 w 798"/>
                <a:gd name="TY5" fmla="*/ 853 h 1914"/>
                <a:gd name="TX6" fmla="*/ 188 w 798"/>
                <a:gd name="TY6" fmla="*/ 47 h 1914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798" h="1914">
                  <a:moveTo>
                    <a:pt x="188" y="0"/>
                  </a:moveTo>
                  <a:lnTo>
                    <a:pt x="0" y="338"/>
                  </a:lnTo>
                  <a:lnTo>
                    <a:pt x="131" y="919"/>
                  </a:lnTo>
                  <a:lnTo>
                    <a:pt x="385" y="1913"/>
                  </a:lnTo>
                  <a:lnTo>
                    <a:pt x="797" y="1763"/>
                  </a:lnTo>
                  <a:lnTo>
                    <a:pt x="516" y="853"/>
                  </a:lnTo>
                  <a:lnTo>
                    <a:pt x="188" y="47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1" name="도형 222"/>
            <p:cNvSpPr>
              <a:spLocks/>
            </p:cNvSpPr>
            <p:nvPr/>
          </p:nvSpPr>
          <p:spPr>
            <a:xfrm>
              <a:off x="11064240" y="3616325"/>
              <a:ext cx="429260" cy="381635"/>
            </a:xfrm>
            <a:custGeom>
              <a:avLst/>
              <a:gdLst>
                <a:gd name="TX0" fmla="*/ 0 w 676"/>
                <a:gd name="TY0" fmla="*/ 84 h 601"/>
                <a:gd name="TX1" fmla="*/ 75 w 676"/>
                <a:gd name="TY1" fmla="*/ 581 h 601"/>
                <a:gd name="TX2" fmla="*/ 254 w 676"/>
                <a:gd name="TY2" fmla="*/ 600 h 601"/>
                <a:gd name="TX3" fmla="*/ 263 w 676"/>
                <a:gd name="TY3" fmla="*/ 441 h 601"/>
                <a:gd name="TX4" fmla="*/ 450 w 676"/>
                <a:gd name="TY4" fmla="*/ 534 h 601"/>
                <a:gd name="TX5" fmla="*/ 675 w 676"/>
                <a:gd name="TY5" fmla="*/ 544 h 601"/>
                <a:gd name="TX6" fmla="*/ 638 w 676"/>
                <a:gd name="TY6" fmla="*/ 291 h 601"/>
                <a:gd name="TX7" fmla="*/ 404 w 676"/>
                <a:gd name="TY7" fmla="*/ 150 h 601"/>
                <a:gd name="TX8" fmla="*/ 291 w 676"/>
                <a:gd name="TY8" fmla="*/ 0 h 601"/>
                <a:gd name="TX9" fmla="*/ 19 w 676"/>
                <a:gd name="TY9" fmla="*/ 56 h 6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676" h="601">
                  <a:moveTo>
                    <a:pt x="0" y="84"/>
                  </a:moveTo>
                  <a:lnTo>
                    <a:pt x="75" y="581"/>
                  </a:lnTo>
                  <a:lnTo>
                    <a:pt x="254" y="600"/>
                  </a:lnTo>
                  <a:lnTo>
                    <a:pt x="263" y="441"/>
                  </a:lnTo>
                  <a:lnTo>
                    <a:pt x="450" y="534"/>
                  </a:lnTo>
                  <a:lnTo>
                    <a:pt x="675" y="544"/>
                  </a:lnTo>
                  <a:lnTo>
                    <a:pt x="638" y="291"/>
                  </a:lnTo>
                  <a:lnTo>
                    <a:pt x="404" y="150"/>
                  </a:lnTo>
                  <a:lnTo>
                    <a:pt x="291" y="0"/>
                  </a:lnTo>
                  <a:lnTo>
                    <a:pt x="19" y="56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2" name="도형 225"/>
            <p:cNvSpPr>
              <a:spLocks/>
            </p:cNvSpPr>
            <p:nvPr/>
          </p:nvSpPr>
          <p:spPr>
            <a:xfrm>
              <a:off x="9659620" y="2574925"/>
              <a:ext cx="501015" cy="595630"/>
            </a:xfrm>
            <a:custGeom>
              <a:avLst/>
              <a:gdLst>
                <a:gd name="TX0" fmla="*/ 657 w 789"/>
                <a:gd name="TY0" fmla="*/ 0 h 938"/>
                <a:gd name="TX1" fmla="*/ 610 w 789"/>
                <a:gd name="TY1" fmla="*/ 478 h 938"/>
                <a:gd name="TX2" fmla="*/ 357 w 789"/>
                <a:gd name="TY2" fmla="*/ 122 h 938"/>
                <a:gd name="TX3" fmla="*/ 0 w 789"/>
                <a:gd name="TY3" fmla="*/ 375 h 938"/>
                <a:gd name="TX4" fmla="*/ 516 w 789"/>
                <a:gd name="TY4" fmla="*/ 937 h 938"/>
                <a:gd name="TX5" fmla="*/ 788 w 789"/>
                <a:gd name="TY5" fmla="*/ 750 h 938"/>
                <a:gd name="TX6" fmla="*/ 722 w 789"/>
                <a:gd name="TY6" fmla="*/ 487 h 938"/>
                <a:gd name="TX7" fmla="*/ 647 w 789"/>
                <a:gd name="TY7" fmla="*/ 56 h 938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789" h="938">
                  <a:moveTo>
                    <a:pt x="657" y="0"/>
                  </a:moveTo>
                  <a:lnTo>
                    <a:pt x="610" y="478"/>
                  </a:lnTo>
                  <a:lnTo>
                    <a:pt x="357" y="122"/>
                  </a:lnTo>
                  <a:lnTo>
                    <a:pt x="0" y="375"/>
                  </a:lnTo>
                  <a:lnTo>
                    <a:pt x="516" y="937"/>
                  </a:lnTo>
                  <a:lnTo>
                    <a:pt x="788" y="750"/>
                  </a:lnTo>
                  <a:lnTo>
                    <a:pt x="722" y="487"/>
                  </a:lnTo>
                  <a:lnTo>
                    <a:pt x="647" y="56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3" name="도형 228"/>
            <p:cNvSpPr>
              <a:spLocks/>
            </p:cNvSpPr>
            <p:nvPr/>
          </p:nvSpPr>
          <p:spPr>
            <a:xfrm>
              <a:off x="9796780" y="5759450"/>
              <a:ext cx="786130" cy="441325"/>
            </a:xfrm>
            <a:custGeom>
              <a:avLst/>
              <a:gdLst>
                <a:gd name="TX0" fmla="*/ 618 w 1238"/>
                <a:gd name="TY0" fmla="*/ 0 h 695"/>
                <a:gd name="TX1" fmla="*/ 1106 w 1238"/>
                <a:gd name="TY1" fmla="*/ 84 h 695"/>
                <a:gd name="TX2" fmla="*/ 1237 w 1238"/>
                <a:gd name="TY2" fmla="*/ 412 h 695"/>
                <a:gd name="TX3" fmla="*/ 768 w 1238"/>
                <a:gd name="TY3" fmla="*/ 581 h 695"/>
                <a:gd name="TX4" fmla="*/ 384 w 1238"/>
                <a:gd name="TY4" fmla="*/ 694 h 695"/>
                <a:gd name="TX5" fmla="*/ 0 w 1238"/>
                <a:gd name="TY5" fmla="*/ 553 h 695"/>
                <a:gd name="TX6" fmla="*/ 0 w 1238"/>
                <a:gd name="TY6" fmla="*/ 347 h 695"/>
                <a:gd name="TX7" fmla="*/ 431 w 1238"/>
                <a:gd name="TY7" fmla="*/ 159 h 695"/>
                <a:gd name="TX8" fmla="*/ 646 w 1238"/>
                <a:gd name="TY8" fmla="*/ 0 h 695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238" h="695">
                  <a:moveTo>
                    <a:pt x="618" y="0"/>
                  </a:moveTo>
                  <a:lnTo>
                    <a:pt x="1106" y="84"/>
                  </a:lnTo>
                  <a:lnTo>
                    <a:pt x="1237" y="412"/>
                  </a:lnTo>
                  <a:lnTo>
                    <a:pt x="768" y="581"/>
                  </a:lnTo>
                  <a:lnTo>
                    <a:pt x="384" y="694"/>
                  </a:lnTo>
                  <a:lnTo>
                    <a:pt x="0" y="553"/>
                  </a:lnTo>
                  <a:lnTo>
                    <a:pt x="0" y="347"/>
                  </a:lnTo>
                  <a:lnTo>
                    <a:pt x="431" y="159"/>
                  </a:lnTo>
                  <a:lnTo>
                    <a:pt x="646" y="0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4" name="도형 231"/>
            <p:cNvSpPr>
              <a:spLocks/>
            </p:cNvSpPr>
            <p:nvPr/>
          </p:nvSpPr>
          <p:spPr>
            <a:xfrm>
              <a:off x="9624060" y="2342515"/>
              <a:ext cx="244475" cy="381635"/>
            </a:xfrm>
            <a:custGeom>
              <a:avLst/>
              <a:gdLst>
                <a:gd name="TX0" fmla="*/ 93 w 385"/>
                <a:gd name="TY0" fmla="*/ 600 h 601"/>
                <a:gd name="TX1" fmla="*/ 384 w 385"/>
                <a:gd name="TY1" fmla="*/ 431 h 601"/>
                <a:gd name="TX2" fmla="*/ 365 w 385"/>
                <a:gd name="TY2" fmla="*/ 206 h 601"/>
                <a:gd name="TX3" fmla="*/ 253 w 385"/>
                <a:gd name="TY3" fmla="*/ 178 h 601"/>
                <a:gd name="TX4" fmla="*/ 150 w 385"/>
                <a:gd name="TY4" fmla="*/ 0 h 601"/>
                <a:gd name="TX5" fmla="*/ 0 w 385"/>
                <a:gd name="TY5" fmla="*/ 28 h 601"/>
                <a:gd name="TX6" fmla="*/ 56 w 385"/>
                <a:gd name="TY6" fmla="*/ 187 h 601"/>
                <a:gd name="TX7" fmla="*/ 56 w 385"/>
                <a:gd name="TY7" fmla="*/ 318 h 601"/>
                <a:gd name="TX8" fmla="*/ 103 w 385"/>
                <a:gd name="TY8" fmla="*/ 590 h 6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385" h="601">
                  <a:moveTo>
                    <a:pt x="93" y="600"/>
                  </a:moveTo>
                  <a:lnTo>
                    <a:pt x="384" y="431"/>
                  </a:lnTo>
                  <a:lnTo>
                    <a:pt x="365" y="206"/>
                  </a:lnTo>
                  <a:lnTo>
                    <a:pt x="253" y="178"/>
                  </a:lnTo>
                  <a:lnTo>
                    <a:pt x="150" y="0"/>
                  </a:lnTo>
                  <a:lnTo>
                    <a:pt x="0" y="28"/>
                  </a:lnTo>
                  <a:lnTo>
                    <a:pt x="56" y="187"/>
                  </a:lnTo>
                  <a:lnTo>
                    <a:pt x="56" y="318"/>
                  </a:lnTo>
                  <a:lnTo>
                    <a:pt x="103" y="590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5" name="도형 234"/>
            <p:cNvSpPr>
              <a:spLocks/>
            </p:cNvSpPr>
            <p:nvPr/>
          </p:nvSpPr>
          <p:spPr>
            <a:xfrm>
              <a:off x="10213340" y="1657350"/>
              <a:ext cx="643255" cy="685165"/>
            </a:xfrm>
            <a:custGeom>
              <a:avLst/>
              <a:gdLst>
                <a:gd name="TX0" fmla="*/ 347 w 1013"/>
                <a:gd name="TY0" fmla="*/ 1068 h 1079"/>
                <a:gd name="TX1" fmla="*/ 797 w 1013"/>
                <a:gd name="TY1" fmla="*/ 956 h 1079"/>
                <a:gd name="TX2" fmla="*/ 1012 w 1013"/>
                <a:gd name="TY2" fmla="*/ 712 h 1079"/>
                <a:gd name="TX3" fmla="*/ 844 w 1013"/>
                <a:gd name="TY3" fmla="*/ 168 h 1079"/>
                <a:gd name="TX4" fmla="*/ 384 w 1013"/>
                <a:gd name="TY4" fmla="*/ 0 h 1079"/>
                <a:gd name="TX5" fmla="*/ 0 w 1013"/>
                <a:gd name="TY5" fmla="*/ 262 h 1079"/>
                <a:gd name="TX6" fmla="*/ 84 w 1013"/>
                <a:gd name="TY6" fmla="*/ 900 h 1079"/>
                <a:gd name="TX7" fmla="*/ 309 w 1013"/>
                <a:gd name="TY7" fmla="*/ 1078 h 1079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013" h="1079">
                  <a:moveTo>
                    <a:pt x="347" y="1068"/>
                  </a:moveTo>
                  <a:lnTo>
                    <a:pt x="797" y="956"/>
                  </a:lnTo>
                  <a:lnTo>
                    <a:pt x="1012" y="712"/>
                  </a:lnTo>
                  <a:lnTo>
                    <a:pt x="844" y="168"/>
                  </a:lnTo>
                  <a:lnTo>
                    <a:pt x="384" y="0"/>
                  </a:lnTo>
                  <a:lnTo>
                    <a:pt x="0" y="262"/>
                  </a:lnTo>
                  <a:lnTo>
                    <a:pt x="84" y="900"/>
                  </a:lnTo>
                  <a:lnTo>
                    <a:pt x="309" y="1078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</p:grpSp>
      <p:graphicFrame>
        <p:nvGraphicFramePr>
          <p:cNvPr id="27" name="표 241"/>
          <p:cNvGraphicFramePr>
            <a:graphicFrameLocks noGrp="1"/>
          </p:cNvGraphicFramePr>
          <p:nvPr/>
        </p:nvGraphicFramePr>
        <p:xfrm>
          <a:off x="6822440" y="1444625"/>
          <a:ext cx="1207135" cy="288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71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00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파츠 구분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머리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상체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하체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팔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손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다리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발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8" name="도형 242"/>
          <p:cNvSpPr>
            <a:spLocks/>
          </p:cNvSpPr>
          <p:nvPr/>
        </p:nvSpPr>
        <p:spPr>
          <a:xfrm>
            <a:off x="7670800" y="178435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9" name="도형 243"/>
          <p:cNvSpPr>
            <a:spLocks/>
          </p:cNvSpPr>
          <p:nvPr/>
        </p:nvSpPr>
        <p:spPr>
          <a:xfrm>
            <a:off x="7670800" y="214439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0" name="도형 244"/>
          <p:cNvSpPr>
            <a:spLocks/>
          </p:cNvSpPr>
          <p:nvPr/>
        </p:nvSpPr>
        <p:spPr>
          <a:xfrm>
            <a:off x="7670800" y="250444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1" name="도형 245"/>
          <p:cNvSpPr>
            <a:spLocks/>
          </p:cNvSpPr>
          <p:nvPr/>
        </p:nvSpPr>
        <p:spPr>
          <a:xfrm>
            <a:off x="7671435" y="286448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2" name="도형 249"/>
          <p:cNvSpPr>
            <a:spLocks/>
          </p:cNvSpPr>
          <p:nvPr/>
        </p:nvSpPr>
        <p:spPr>
          <a:xfrm>
            <a:off x="7671435" y="322453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3" name="도형 250"/>
          <p:cNvSpPr>
            <a:spLocks/>
          </p:cNvSpPr>
          <p:nvPr/>
        </p:nvSpPr>
        <p:spPr>
          <a:xfrm>
            <a:off x="7671435" y="358457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4" name="도형 251"/>
          <p:cNvSpPr>
            <a:spLocks/>
          </p:cNvSpPr>
          <p:nvPr/>
        </p:nvSpPr>
        <p:spPr>
          <a:xfrm>
            <a:off x="7671435" y="394462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5" name="도형 252"/>
          <p:cNvSpPr>
            <a:spLocks/>
          </p:cNvSpPr>
          <p:nvPr/>
        </p:nvSpPr>
        <p:spPr>
          <a:xfrm>
            <a:off x="7671435" y="430466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cxnSp>
        <p:nvCxnSpPr>
          <p:cNvPr id="36" name="도형 280"/>
          <p:cNvCxnSpPr/>
          <p:nvPr/>
        </p:nvCxnSpPr>
        <p:spPr>
          <a:xfrm>
            <a:off x="8030845" y="1964055"/>
            <a:ext cx="2183130" cy="3619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도형 281"/>
          <p:cNvCxnSpPr/>
          <p:nvPr/>
        </p:nvCxnSpPr>
        <p:spPr>
          <a:xfrm>
            <a:off x="8030845" y="2324100"/>
            <a:ext cx="2263140" cy="21653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도형 282"/>
          <p:cNvCxnSpPr/>
          <p:nvPr/>
        </p:nvCxnSpPr>
        <p:spPr>
          <a:xfrm>
            <a:off x="8030845" y="2684145"/>
            <a:ext cx="2383790" cy="523240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도형 284"/>
          <p:cNvCxnSpPr/>
          <p:nvPr/>
        </p:nvCxnSpPr>
        <p:spPr>
          <a:xfrm>
            <a:off x="8031480" y="3044190"/>
            <a:ext cx="2999105" cy="29019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도형 285"/>
          <p:cNvCxnSpPr/>
          <p:nvPr/>
        </p:nvCxnSpPr>
        <p:spPr>
          <a:xfrm>
            <a:off x="8031480" y="3404235"/>
            <a:ext cx="3033395" cy="40322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도형 287"/>
          <p:cNvCxnSpPr/>
          <p:nvPr/>
        </p:nvCxnSpPr>
        <p:spPr>
          <a:xfrm>
            <a:off x="8031480" y="3764280"/>
            <a:ext cx="2186305" cy="68770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도형 289"/>
          <p:cNvCxnSpPr>
            <a:stCxn id="34" idx="3"/>
          </p:cNvCxnSpPr>
          <p:nvPr/>
        </p:nvCxnSpPr>
        <p:spPr>
          <a:xfrm>
            <a:off x="8031480" y="4124325"/>
            <a:ext cx="2129155" cy="1781810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5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7" name="표 371"/>
          <p:cNvGraphicFramePr>
            <a:graphicFrameLocks noGrp="1"/>
          </p:cNvGraphicFramePr>
          <p:nvPr/>
        </p:nvGraphicFramePr>
        <p:xfrm>
          <a:off x="329565" y="190500"/>
          <a:ext cx="3080385" cy="1923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6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9245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sz="14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 설정</a:t>
                      </a:r>
                      <a:endParaRPr lang="ko-KR" altLang="en-US" sz="14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이름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세</a:t>
                      </a:r>
                      <a:r>
                        <a:rPr lang="ko-KR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영(世影)</a:t>
                      </a:r>
                      <a:endParaRPr lang="ko-KR" altLang="en-US" sz="12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성별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성격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겉은 부드럽지만 속은 곧고 굳세다.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타인을 배려하는 친절한 성격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76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종족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인간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76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직업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사냥꾼 → 토벌단 일원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" name="표 372"/>
          <p:cNvGraphicFramePr>
            <a:graphicFrameLocks noGrp="1"/>
          </p:cNvGraphicFramePr>
          <p:nvPr/>
        </p:nvGraphicFramePr>
        <p:xfrm>
          <a:off x="8787765" y="190500"/>
          <a:ext cx="3070860" cy="4283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0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9245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sz="1400" b="0" i="0" kern="120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배경</a:t>
                      </a:r>
                      <a:endParaRPr lang="ko-KR" altLang="en-US" sz="1400" b="0" i="0" kern="120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74465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본래 동물 사냥으로 먹고 살던 사냥꾼 아버지에게 사냥법을 배우고 사냥꾼으로 살아 가고 있었지만 갑작스럽게 나타난 괴물로 인해서 아버지가 큰 부상을 당하고 더 이상 사냥을 할 수 없게 되었다.</a:t>
                      </a:r>
                    </a:p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아버지가 사냥을 나가지 못하게 되자 세영은 아버지의 몫까지 열심히 사냥을 했지만 늘어난 괴물들로 인해 더 이상 동물을 사냥을 할 수 없게 되자 괴물을 사냥하기 시작했다. </a:t>
                      </a:r>
                    </a:p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그러던중 늘어난 괴물들을 처리하기 위해 토벌단이 생긴다는 소식을 듣고 토벌단에 들어가기 위한 시험을 보러 왔다가 방랑자(PC)와 친분이 생겼다.</a:t>
                      </a:r>
                    </a:p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방랑자와 협력하여 시험을 통과하고  방랑자와 토벌단 동기가 되었다.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괴물 토벌단에 들어온지 얼마 되서 오랜 사냥꾼 생활로 연마된 활 솜씨와 특유의 감으로 단기간에 토벌단에서 이름을 알리며 높은 난이도의 토벌에 참여하기 시작했다.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0" name="그림 374" descr="C:/Users/yhgki/AppData/Roaming/PolarisOffice/ETemp/21952_15640720/fImage5293924335705.pn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1100" y="733425"/>
            <a:ext cx="2378710" cy="5401310"/>
          </a:xfrm>
          <a:prstGeom prst="rect">
            <a:avLst/>
          </a:prstGeom>
          <a:noFill/>
        </p:spPr>
      </p:pic>
      <p:pic>
        <p:nvPicPr>
          <p:cNvPr id="11" name="그림 38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540" y="733425"/>
            <a:ext cx="2258695" cy="5400675"/>
          </a:xfrm>
          <a:prstGeom prst="rect">
            <a:avLst/>
          </a:prstGeom>
          <a:noFill/>
        </p:spPr>
      </p:pic>
      <p:pic>
        <p:nvPicPr>
          <p:cNvPr id="18" name="그림 9" descr="C:/Users/yhgki/AppData/Roaming/PolarisOffice/ETemp/21952_15640720/fImage638101164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00000">
            <a:off x="1647190" y="3404870"/>
            <a:ext cx="1450340" cy="1788160"/>
          </a:xfrm>
          <a:prstGeom prst="rect">
            <a:avLst/>
          </a:prstGeom>
          <a:noFill/>
        </p:spPr>
      </p:pic>
      <p:pic>
        <p:nvPicPr>
          <p:cNvPr id="20" name="그림 15" descr="C:/Users/yhgki/AppData/Roaming/PolarisOffice/ETemp/21952_15640720/fImage369271228467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4360" y="3246120"/>
            <a:ext cx="2067560" cy="2331085"/>
          </a:xfrm>
          <a:prstGeom prst="rect">
            <a:avLst/>
          </a:prstGeom>
          <a:noFill/>
        </p:spPr>
      </p:pic>
      <p:graphicFrame>
        <p:nvGraphicFramePr>
          <p:cNvPr id="23" name="표 25"/>
          <p:cNvGraphicFramePr>
            <a:graphicFrameLocks noGrp="1"/>
          </p:cNvGraphicFramePr>
          <p:nvPr/>
        </p:nvGraphicFramePr>
        <p:xfrm>
          <a:off x="3719830" y="5153660"/>
          <a:ext cx="4648200" cy="10502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4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765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외형</a:t>
                      </a:r>
                      <a:endParaRPr lang="ko-KR" altLang="en-US" sz="10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키가 5척 정도에 흑발의 19살 여인.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99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짙은 녹색에 무릎까지 오는 상의를 적갈색 끈으로 묶고 회색 바지를 입는다. </a:t>
                      </a:r>
                    </a:p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토발단 입단후 흑갈색 상의에 흑색 가죽 끈으로 묶고 장식이 추가 되었다.</a:t>
                      </a:r>
                    </a:p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사냥꾼 시절부터 사용하던 나무 활과 가죽 화살통을 장비 하고 있다.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4" name="표 31"/>
          <p:cNvGraphicFramePr>
            <a:graphicFrameLocks noGrp="1"/>
          </p:cNvGraphicFramePr>
          <p:nvPr/>
        </p:nvGraphicFramePr>
        <p:xfrm>
          <a:off x="394335" y="5523230"/>
          <a:ext cx="2939415" cy="688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94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765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활과 화살통</a:t>
                      </a:r>
                      <a:endParaRPr lang="ko-KR" altLang="en-US" sz="10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69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나무로 만든 활과 가죽으로 만든 화살통.</a:t>
                      </a:r>
                    </a:p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사냥꾼 시절부터 사용하던 물건이다.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339090" y="190500"/>
          <a:ext cx="3080385" cy="19589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6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9245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sz="14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 설정</a:t>
                      </a:r>
                      <a:endParaRPr lang="ko-KR" altLang="en-US" sz="14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이름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세</a:t>
                      </a:r>
                      <a:r>
                        <a:rPr lang="ko-KR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영(世影)</a:t>
                      </a:r>
                      <a:endParaRPr lang="ko-KR" altLang="en-US" sz="12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성별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성격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겉은 부드럽지만 속은 곧고 굳세다.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타인을 배려하는 친절한 성격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종족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원령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직업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창귀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6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8787765" y="190500"/>
          <a:ext cx="3070860" cy="3544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0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9245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sz="1400" b="0" i="0" kern="120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배경</a:t>
                      </a:r>
                      <a:endParaRPr lang="ko-KR" altLang="en-US" sz="1400" b="0" i="0" kern="120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5325">
                <a:tc>
                  <a:txBody>
                    <a:bodyPr/>
                    <a:lstStyle/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토벌단에 들어간 뒤로 세영은 실력을 인정 받아 점점 위험한 임무를 받게 되었다. 하지만 실력이 워낙에 좋았던지라 큰 위험 없은 없었다.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그날 세영은 서쪽 산에 요괴 토벌 임무를 받고 동료들을 모아 토벌을 떠났다. 하지만 그곳에서 보게된건 단순한 요괴가 따위가 아닌 그 산의 주인이었던 산신이 검은 그림자에 잠식된채 뒤틀린 모습 이었다. 필사적으로 싸웠지만 세영을 제외한 인원들은 모두 죽고 세영 또한 그림자에 잠식된 산신에게 물려 죽고 말았다. 얼마 후 세영은 눈을 떴고 그 순간 자신이 창귀가 되었음을 알았다.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방랑자에게 뒤틀린 산신을 처치하고 자신을 해방해 달라는 부탁을 하기 위해서 토벌단 접수처 근처를 서성인다.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370" y="733425"/>
            <a:ext cx="3220720" cy="5400675"/>
          </a:xfrm>
          <a:prstGeom prst="rect">
            <a:avLst/>
          </a:prstGeom>
          <a:noFill/>
        </p:spPr>
      </p:pic>
      <p:pic>
        <p:nvPicPr>
          <p:cNvPr id="7" name="그림 383" descr="C:/Users/yhgki/AppData/Roaming/PolarisOffice/ETemp/21952_15640720/fImage132450442491.jpeg"/>
          <p:cNvPicPr preferRelativeResize="0">
            <a:picLocks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140" t="268" r="64453" b="40003"/>
          <a:stretch>
            <a:fillRect/>
          </a:stretch>
        </p:blipFill>
        <p:spPr>
          <a:xfrm>
            <a:off x="340360" y="3030220"/>
            <a:ext cx="1980565" cy="1980565"/>
          </a:xfrm>
          <a:prstGeom prst="rect">
            <a:avLst/>
          </a:prstGeom>
          <a:noFill/>
        </p:spPr>
      </p:pic>
      <p:pic>
        <p:nvPicPr>
          <p:cNvPr id="8" name="그림 20" descr="C:/Users/yhgki/AppData/Roaming/PolarisOffice/ETemp/21952_15640720/fImage369271276334.png"/>
          <p:cNvPicPr preferRelativeResize="0"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145" y="3034030"/>
            <a:ext cx="1980565" cy="1980565"/>
          </a:xfrm>
          <a:prstGeom prst="rect">
            <a:avLst/>
          </a:prstGeom>
          <a:noFill/>
        </p:spPr>
      </p:pic>
      <p:graphicFrame>
        <p:nvGraphicFramePr>
          <p:cNvPr id="9" name="표 26"/>
          <p:cNvGraphicFramePr>
            <a:graphicFrameLocks noGrp="1"/>
          </p:cNvGraphicFramePr>
          <p:nvPr/>
        </p:nvGraphicFramePr>
        <p:xfrm>
          <a:off x="4476750" y="5078730"/>
          <a:ext cx="3225800" cy="10502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765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외형</a:t>
                      </a:r>
                      <a:endParaRPr lang="ko-KR" altLang="en-US" sz="10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키가 5척 정도되는 여인.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창귀가 된 후 머리가 하얗게 셌다.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보라색에 정강이 까지 오는 긴 두루마기를 입고 있다.</a:t>
                      </a:r>
                    </a:p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옷이 전체적으로 해져있으며 파랑색 끈으로 묶었다.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표 27"/>
          <p:cNvGraphicFramePr>
            <a:graphicFrameLocks noGrp="1"/>
          </p:cNvGraphicFramePr>
          <p:nvPr/>
        </p:nvGraphicFramePr>
        <p:xfrm>
          <a:off x="330200" y="5097145"/>
          <a:ext cx="1969770" cy="1109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97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765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그림자 요술</a:t>
                      </a:r>
                      <a:endParaRPr lang="ko-KR" altLang="en-US" sz="10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233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창귀가 되며 자신의 그림자를 다루는 요술을 부릴 수 있게 되었다. </a:t>
                      </a:r>
                    </a:p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그림자를 손이나 긴 꼬챙이 등으로 변형하여 공격한다.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표 30"/>
          <p:cNvGraphicFramePr>
            <a:graphicFrameLocks noGrp="1"/>
          </p:cNvGraphicFramePr>
          <p:nvPr/>
        </p:nvGraphicFramePr>
        <p:xfrm>
          <a:off x="2426335" y="5125720"/>
          <a:ext cx="1951355" cy="10598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13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445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활</a:t>
                      </a:r>
                      <a:endParaRPr lang="ko-KR" altLang="en-US" sz="10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137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나무로 만든 활.</a:t>
                      </a:r>
                    </a:p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인간 시절부터 사용하던 활에 그림자로 만든 화살을 사용한다.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909453"/>
              </p:ext>
            </p:extLst>
          </p:nvPr>
        </p:nvGraphicFramePr>
        <p:xfrm>
          <a:off x="339090" y="190500"/>
          <a:ext cx="3080386" cy="19589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6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36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9245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 설정</a:t>
                      </a:r>
                      <a:endParaRPr lang="ko-KR" altLang="en-US" sz="14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이름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세영</a:t>
                      </a:r>
                      <a:r>
                        <a:rPr lang="en-US" altLang="ko-KR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世影</a:t>
                      </a:r>
                      <a:r>
                        <a:rPr lang="en-US" altLang="ko-KR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</a:t>
                      </a:r>
                      <a:endParaRPr lang="ko-KR" altLang="en-US" sz="12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성별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성격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겉은 부드럽지만 속은 곧고 굳세다.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타인을 배려하는 친절한 성격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종족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반원령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반신령</a:t>
                      </a:r>
                      <a:endParaRPr lang="ko-KR" altLang="en-US" sz="12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직업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산신 대리인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7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8787765" y="190500"/>
          <a:ext cx="3070860" cy="3544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0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9245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sz="1400" b="0" i="0" kern="120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배경</a:t>
                      </a:r>
                      <a:endParaRPr lang="ko-KR" altLang="en-US" sz="1400" b="0" i="0" kern="120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5325">
                <a:tc>
                  <a:txBody>
                    <a:bodyPr/>
                    <a:lstStyle/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비록 달기의 꼬리와 지맥으로 미쳐 뒤틀려 있었지만 산신은 자신의 손으로 해친 생명들을 가여위 여기고 있었다.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자신을 토벌하러 세영과 동료들이 왔을 때도 필사적으로 저항하려 했지만 결국 세영을 제외한 모든 이를 죽이고 세영을 완전히 죽이기 직전 세영을 창귀로 만들어 자신을 처치할 사람을 찾기 위해 밖으로 보냈다.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세영이 방랑자와 힘을 합쳐 뒤틀린 산신을 제압하고 성불 하려는 순간 제정신을 찾은 산신은 세영에게 자신의 혼이 세영에게 역으로 예속되게 함으로써 자신의 대리인으로 임명해 세영을 반원령이자 반신령으로 만들어 살아나게 만들었다.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세영은 이제 방랑자의 조력자 이자 산신 대리인으로써 살아간다.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9" name="그림 38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535" y="733425"/>
            <a:ext cx="3385820" cy="5400675"/>
          </a:xfrm>
          <a:prstGeom prst="rect">
            <a:avLst/>
          </a:prstGeom>
          <a:noFill/>
        </p:spPr>
      </p:pic>
      <p:pic>
        <p:nvPicPr>
          <p:cNvPr id="10" name="그림 5" descr="C:/Users/yhgki/AppData/Roaming/PolarisOffice/ETemp/21952_15640720/fImage95222112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95930" y="2635885"/>
            <a:ext cx="763905" cy="2637790"/>
          </a:xfrm>
          <a:prstGeom prst="rect">
            <a:avLst/>
          </a:prstGeom>
          <a:noFill/>
        </p:spPr>
      </p:pic>
      <p:pic>
        <p:nvPicPr>
          <p:cNvPr id="11" name="그림 21" descr="C:/Users/yhgki/AppData/Roaming/PolarisOffice/ETemp/21952_15640720/fImage92721289169.jpeg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70" y="3355975"/>
            <a:ext cx="1924050" cy="1917065"/>
          </a:xfrm>
          <a:prstGeom prst="rect">
            <a:avLst/>
          </a:prstGeom>
          <a:noFill/>
        </p:spPr>
      </p:pic>
      <p:graphicFrame>
        <p:nvGraphicFramePr>
          <p:cNvPr id="12" name="표 28"/>
          <p:cNvGraphicFramePr>
            <a:graphicFrameLocks noGrp="1"/>
          </p:cNvGraphicFramePr>
          <p:nvPr/>
        </p:nvGraphicFramePr>
        <p:xfrm>
          <a:off x="4411980" y="5078730"/>
          <a:ext cx="3383280" cy="10502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83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765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외형</a:t>
                      </a:r>
                      <a:endParaRPr lang="ko-KR" altLang="en-US" sz="10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키가 5척 정도되는 여인.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회색 빛 머리를 가지고 있다.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32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전체적으로 검고 붉은 색 장식이 들어간 두루마기를 입고 검은색에 금색 장식이 들어간 갓을 쓰고 있다.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" name="표 29"/>
          <p:cNvGraphicFramePr>
            <a:graphicFrameLocks noGrp="1"/>
          </p:cNvGraphicFramePr>
          <p:nvPr/>
        </p:nvGraphicFramePr>
        <p:xfrm>
          <a:off x="413385" y="5328285"/>
          <a:ext cx="1950720" cy="956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0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765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산신</a:t>
                      </a:r>
                      <a:endParaRPr lang="ko-KR" altLang="en-US" sz="10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전대 산신으로 현재는 힘이 약해져 세영에게 역으로 예속되어 있다.</a:t>
                      </a:r>
                    </a:p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그림자를 다룰 수 있다.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표 32"/>
          <p:cNvGraphicFramePr>
            <a:graphicFrameLocks noGrp="1"/>
          </p:cNvGraphicFramePr>
          <p:nvPr/>
        </p:nvGraphicFramePr>
        <p:xfrm>
          <a:off x="2445385" y="5346700"/>
          <a:ext cx="1950720" cy="956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0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765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활</a:t>
                      </a:r>
                      <a:endParaRPr lang="ko-KR" altLang="en-US" sz="10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검정색에 금색에 화려한 장식이 되어있는 활</a:t>
                      </a:r>
                    </a:p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도술로 만들 활로 그림자로 만든 화살을 사용한다.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Pages>7</Pages>
  <Words>763</Words>
  <Characters>0</Characters>
  <Application>Microsoft Office PowerPoint</Application>
  <DocSecurity>0</DocSecurity>
  <PresentationFormat>와이드스크린</PresentationFormat>
  <Lines>0</Lines>
  <Paragraphs>126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NPC(세영) 컨텐츠 기획서</vt:lpstr>
      <vt:lpstr>문서 개요</vt:lpstr>
      <vt:lpstr>컨셉 정립</vt:lpstr>
      <vt:lpstr>정책 정립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7</cp:revision>
  <dcterms:modified xsi:type="dcterms:W3CDTF">2023-11-17T09:42:46Z</dcterms:modified>
  <cp:version>9.103.97.45139</cp:version>
</cp:coreProperties>
</file>

<file path=docProps/thumbnail.jpeg>
</file>